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7"/>
  </p:notesMasterIdLst>
  <p:sldIdLst>
    <p:sldId id="256" r:id="rId2"/>
    <p:sldId id="263" r:id="rId3"/>
    <p:sldId id="277" r:id="rId4"/>
    <p:sldId id="278" r:id="rId5"/>
    <p:sldId id="268" r:id="rId6"/>
    <p:sldId id="269" r:id="rId7"/>
    <p:sldId id="270" r:id="rId8"/>
    <p:sldId id="273" r:id="rId9"/>
    <p:sldId id="279" r:id="rId10"/>
    <p:sldId id="280" r:id="rId11"/>
    <p:sldId id="281" r:id="rId12"/>
    <p:sldId id="282" r:id="rId13"/>
    <p:sldId id="283" r:id="rId14"/>
    <p:sldId id="284" r:id="rId15"/>
    <p:sldId id="285" r:id="rId16"/>
    <p:sldId id="286" r:id="rId17"/>
    <p:sldId id="288" r:id="rId18"/>
    <p:sldId id="289" r:id="rId19"/>
    <p:sldId id="287" r:id="rId20"/>
    <p:sldId id="290" r:id="rId21"/>
    <p:sldId id="291" r:id="rId22"/>
    <p:sldId id="292" r:id="rId23"/>
    <p:sldId id="293" r:id="rId24"/>
    <p:sldId id="294" r:id="rId25"/>
    <p:sldId id="295" r:id="rId26"/>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A0773-4D76-49A7-A798-50BF290CEA0E}" type="datetimeFigureOut">
              <a:rPr lang="es-EC" smtClean="0"/>
              <a:t>10/2/2022</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35EFF-13B5-48CA-8F4F-2A86A2886780}" type="slidenum">
              <a:rPr lang="es-EC" smtClean="0"/>
              <a:t>‹Nº›</a:t>
            </a:fld>
            <a:endParaRPr lang="es-EC"/>
          </a:p>
        </p:txBody>
      </p:sp>
    </p:spTree>
    <p:extLst>
      <p:ext uri="{BB962C8B-B14F-4D97-AF65-F5344CB8AC3E}">
        <p14:creationId xmlns:p14="http://schemas.microsoft.com/office/powerpoint/2010/main" val="108779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5"/>
          </p:nvPr>
        </p:nvSpPr>
        <p:spPr/>
        <p:txBody>
          <a:bodyPr/>
          <a:lstStyle/>
          <a:p>
            <a:fld id="{34632728-86BD-45E6-A969-B0228CB1E0EE}" type="slidenum">
              <a:rPr lang="es-EC" smtClean="0"/>
              <a:t>5</a:t>
            </a:fld>
            <a:endParaRPr lang="es-EC"/>
          </a:p>
        </p:txBody>
      </p:sp>
    </p:spTree>
    <p:extLst>
      <p:ext uri="{BB962C8B-B14F-4D97-AF65-F5344CB8AC3E}">
        <p14:creationId xmlns:p14="http://schemas.microsoft.com/office/powerpoint/2010/main" val="58476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2/10/2022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55234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83031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46250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0566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30205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188130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1529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367363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64255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96681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2/10/2022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14054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2/10/2022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61684512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3" descr="Bombilla con fondo de bombillas colgantes">
            <a:extLst>
              <a:ext uri="{FF2B5EF4-FFF2-40B4-BE49-F238E27FC236}">
                <a16:creationId xmlns:a16="http://schemas.microsoft.com/office/drawing/2014/main" id="{793C556B-FBC9-4023-B94A-ED5C2A177FE7}"/>
              </a:ext>
            </a:extLst>
          </p:cNvPr>
          <p:cNvPicPr>
            <a:picLocks noChangeAspect="1"/>
          </p:cNvPicPr>
          <p:nvPr/>
        </p:nvPicPr>
        <p:blipFill rotWithShape="1">
          <a:blip r:embed="rId2">
            <a:alphaModFix amt="70000"/>
          </a:blip>
          <a:srcRect t="9152" r="-1" b="4965"/>
          <a:stretch/>
        </p:blipFill>
        <p:spPr>
          <a:xfrm>
            <a:off x="20" y="10"/>
            <a:ext cx="12188932" cy="6856614"/>
          </a:xfrm>
          <a:prstGeom prst="rect">
            <a:avLst/>
          </a:prstGeom>
        </p:spPr>
      </p:pic>
      <p:sp>
        <p:nvSpPr>
          <p:cNvPr id="2" name="Título 1">
            <a:extLst>
              <a:ext uri="{FF2B5EF4-FFF2-40B4-BE49-F238E27FC236}">
                <a16:creationId xmlns:a16="http://schemas.microsoft.com/office/drawing/2014/main" id="{916C94EA-7F7C-496F-AEE1-585D631DAD96}"/>
              </a:ext>
            </a:extLst>
          </p:cNvPr>
          <p:cNvSpPr>
            <a:spLocks noGrp="1"/>
          </p:cNvSpPr>
          <p:nvPr>
            <p:ph type="ctrTitle"/>
          </p:nvPr>
        </p:nvSpPr>
        <p:spPr>
          <a:xfrm>
            <a:off x="996275" y="744909"/>
            <a:ext cx="10190071" cy="3145855"/>
          </a:xfrm>
        </p:spPr>
        <p:txBody>
          <a:bodyPr anchor="b">
            <a:normAutofit/>
          </a:bodyPr>
          <a:lstStyle/>
          <a:p>
            <a:r>
              <a:rPr lang="es-ES" sz="5400" dirty="0">
                <a:solidFill>
                  <a:srgbClr val="FFFFFF"/>
                </a:solidFill>
              </a:rPr>
              <a:t>Proyecto Final Base De Datos:</a:t>
            </a:r>
            <a:r>
              <a:rPr lang="es-ES" sz="5400" dirty="0"/>
              <a:t> </a:t>
            </a:r>
            <a:r>
              <a:rPr lang="es-ES" sz="5400" dirty="0">
                <a:solidFill>
                  <a:schemeClr val="bg1"/>
                </a:solidFill>
              </a:rPr>
              <a:t>Generación y Población de base de datos.</a:t>
            </a:r>
            <a:endParaRPr lang="es-EC" sz="5400" dirty="0">
              <a:solidFill>
                <a:schemeClr val="bg1"/>
              </a:solidFill>
            </a:endParaRPr>
          </a:p>
        </p:txBody>
      </p:sp>
      <p:sp>
        <p:nvSpPr>
          <p:cNvPr id="3" name="Subtítulo 2">
            <a:extLst>
              <a:ext uri="{FF2B5EF4-FFF2-40B4-BE49-F238E27FC236}">
                <a16:creationId xmlns:a16="http://schemas.microsoft.com/office/drawing/2014/main" id="{FAA655BF-7A4D-47DE-9F7D-12B2AFA5733C}"/>
              </a:ext>
            </a:extLst>
          </p:cNvPr>
          <p:cNvSpPr>
            <a:spLocks noGrp="1"/>
          </p:cNvSpPr>
          <p:nvPr>
            <p:ph type="subTitle" idx="1"/>
          </p:nvPr>
        </p:nvSpPr>
        <p:spPr>
          <a:xfrm>
            <a:off x="1218708" y="4069780"/>
            <a:ext cx="9781327" cy="2056617"/>
          </a:xfrm>
        </p:spPr>
        <p:txBody>
          <a:bodyPr anchor="t">
            <a:normAutofit/>
          </a:bodyPr>
          <a:lstStyle/>
          <a:p>
            <a:r>
              <a:rPr lang="es-ES" sz="2200" dirty="0">
                <a:solidFill>
                  <a:srgbClr val="FFFFFF"/>
                </a:solidFill>
              </a:rPr>
              <a:t>Por: </a:t>
            </a:r>
            <a:r>
              <a:rPr lang="es-ES" sz="2200" dirty="0" err="1">
                <a:solidFill>
                  <a:srgbClr val="FFFFFF"/>
                </a:solidFill>
              </a:rPr>
              <a:t>Jhordan</a:t>
            </a:r>
            <a:r>
              <a:rPr lang="es-ES" sz="2200" dirty="0">
                <a:solidFill>
                  <a:srgbClr val="FFFFFF"/>
                </a:solidFill>
              </a:rPr>
              <a:t> </a:t>
            </a:r>
            <a:r>
              <a:rPr lang="es-ES" sz="2200" dirty="0" err="1">
                <a:solidFill>
                  <a:srgbClr val="FFFFFF"/>
                </a:solidFill>
              </a:rPr>
              <a:t>Kriss</a:t>
            </a:r>
            <a:r>
              <a:rPr lang="es-ES" sz="2200" dirty="0">
                <a:solidFill>
                  <a:srgbClr val="FFFFFF"/>
                </a:solidFill>
              </a:rPr>
              <a:t> Bustamante Solano</a:t>
            </a:r>
            <a:endParaRPr lang="es-EC" sz="2200" dirty="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38"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39"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0"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851446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8A82CF3-BFEB-4165-9110-9122E4B45221}"/>
              </a:ext>
            </a:extLst>
          </p:cNvPr>
          <p:cNvPicPr>
            <a:picLocks noGrp="1" noChangeAspect="1"/>
          </p:cNvPicPr>
          <p:nvPr>
            <p:ph idx="1"/>
          </p:nvPr>
        </p:nvPicPr>
        <p:blipFill rotWithShape="1">
          <a:blip r:embed="rId2"/>
          <a:srcRect l="20296" t="13889" r="13344" b="47467"/>
          <a:stretch/>
        </p:blipFill>
        <p:spPr>
          <a:xfrm>
            <a:off x="138168" y="318782"/>
            <a:ext cx="11786520" cy="3860820"/>
          </a:xfrm>
        </p:spPr>
      </p:pic>
    </p:spTree>
    <p:extLst>
      <p:ext uri="{BB962C8B-B14F-4D97-AF65-F5344CB8AC3E}">
        <p14:creationId xmlns:p14="http://schemas.microsoft.com/office/powerpoint/2010/main" val="441224618"/>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4CB1AE6-0FEB-4F30-945A-28B3982258B7}"/>
              </a:ext>
            </a:extLst>
          </p:cNvPr>
          <p:cNvPicPr>
            <a:picLocks noGrp="1" noChangeAspect="1"/>
          </p:cNvPicPr>
          <p:nvPr>
            <p:ph idx="1"/>
          </p:nvPr>
        </p:nvPicPr>
        <p:blipFill rotWithShape="1">
          <a:blip r:embed="rId2"/>
          <a:srcRect b="5145"/>
          <a:stretch/>
        </p:blipFill>
        <p:spPr>
          <a:xfrm>
            <a:off x="-1" y="0"/>
            <a:ext cx="12216491" cy="6858000"/>
          </a:xfrm>
        </p:spPr>
      </p:pic>
      <p:sp>
        <p:nvSpPr>
          <p:cNvPr id="7" name="Rectangle 3">
            <a:extLst>
              <a:ext uri="{FF2B5EF4-FFF2-40B4-BE49-F238E27FC236}">
                <a16:creationId xmlns:a16="http://schemas.microsoft.com/office/drawing/2014/main" id="{AE21D106-D07C-4B90-B247-31F0AB10BE81}"/>
              </a:ext>
            </a:extLst>
          </p:cNvPr>
          <p:cNvSpPr>
            <a:spLocks noChangeArrowheads="1"/>
          </p:cNvSpPr>
          <p:nvPr/>
        </p:nvSpPr>
        <p:spPr bwMode="auto">
          <a:xfrm rot="10800000" flipV="1">
            <a:off x="8581260" y="3429000"/>
            <a:ext cx="3414997" cy="707886"/>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Creación de la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Movie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dataset</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cleaned</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Donde se observa como con varios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Replace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se limpia la data directamente desde la tabla original dado que existían algunos caracteres especiales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4085270535"/>
      </p:ext>
    </p:extLst>
  </p:cSld>
  <p:clrMapOvr>
    <a:masterClrMapping/>
  </p:clrMapOvr>
  <mc:AlternateContent xmlns:mc="http://schemas.openxmlformats.org/markup-compatibility/2006" xmlns:p14="http://schemas.microsoft.com/office/powerpoint/2010/main">
    <mc:Choice Requires="p14">
      <p:transition spd="slow" p14:dur="2000" advTm="17712"/>
    </mc:Choice>
    <mc:Fallback xmlns="">
      <p:transition spd="slow" advTm="177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97B76B9-92C5-4171-AF5B-4F31B9CAF959}"/>
              </a:ext>
            </a:extLst>
          </p:cNvPr>
          <p:cNvPicPr>
            <a:picLocks noGrp="1" noChangeAspect="1"/>
          </p:cNvPicPr>
          <p:nvPr>
            <p:ph idx="1"/>
          </p:nvPr>
        </p:nvPicPr>
        <p:blipFill rotWithShape="1">
          <a:blip r:embed="rId2"/>
          <a:srcRect b="4321"/>
          <a:stretch/>
        </p:blipFill>
        <p:spPr>
          <a:xfrm>
            <a:off x="-1" y="0"/>
            <a:ext cx="12191999" cy="6857999"/>
          </a:xfrm>
        </p:spPr>
      </p:pic>
      <p:sp>
        <p:nvSpPr>
          <p:cNvPr id="4" name="Rectangle 3">
            <a:extLst>
              <a:ext uri="{FF2B5EF4-FFF2-40B4-BE49-F238E27FC236}">
                <a16:creationId xmlns:a16="http://schemas.microsoft.com/office/drawing/2014/main" id="{7FBE623D-409E-43F4-96E4-1A94B540A319}"/>
              </a:ext>
            </a:extLst>
          </p:cNvPr>
          <p:cNvSpPr>
            <a:spLocks noChangeArrowheads="1"/>
          </p:cNvSpPr>
          <p:nvPr/>
        </p:nvSpPr>
        <p:spPr bwMode="auto">
          <a:xfrm rot="10800000" flipV="1">
            <a:off x="8581260" y="3429000"/>
            <a:ext cx="3414997" cy="707886"/>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Creación de la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Movie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dataset</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cleaned</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Donde se observa como con varios </a:t>
            </a:r>
            <a:r>
              <a:rPr kumimoji="0" lang="es-EC" altLang="es-EC" sz="1000" b="1" i="0" u="none" strike="noStrike" spc="50" normalizeH="0" baseline="0" dirty="0" err="1">
                <a:ln w="0"/>
                <a:solidFill>
                  <a:schemeClr val="bg2"/>
                </a:solidFill>
                <a:effectLst>
                  <a:innerShdw blurRad="63500" dist="50800" dir="13500000">
                    <a:srgbClr val="000000">
                      <a:alpha val="50000"/>
                    </a:srgbClr>
                  </a:innerShdw>
                </a:effectLst>
                <a:latin typeface="JetBrains Mono"/>
              </a:rPr>
              <a:t>Replace</a:t>
            </a: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se limpia la data directamente desde la tabla original dado que existían algunos caracteres especiales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3755903498"/>
      </p:ext>
    </p:extLst>
  </p:cSld>
  <p:clrMapOvr>
    <a:masterClrMapping/>
  </p:clrMapOvr>
  <mc:AlternateContent xmlns:mc="http://schemas.openxmlformats.org/markup-compatibility/2006" xmlns:p14="http://schemas.microsoft.com/office/powerpoint/2010/main">
    <mc:Choice Requires="p14">
      <p:transition spd="slow" p14:dur="2000" advTm="3790"/>
    </mc:Choice>
    <mc:Fallback xmlns="">
      <p:transition spd="slow" advTm="37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1D9FF74-2752-4263-A2C4-2BDD2268E882}"/>
              </a:ext>
            </a:extLst>
          </p:cNvPr>
          <p:cNvPicPr>
            <a:picLocks noChangeAspect="1"/>
          </p:cNvPicPr>
          <p:nvPr/>
        </p:nvPicPr>
        <p:blipFill rotWithShape="1">
          <a:blip r:embed="rId2"/>
          <a:srcRect b="523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8ADCF1C-2670-4609-8BA8-3EC11CE4774F}"/>
              </a:ext>
            </a:extLst>
          </p:cNvPr>
          <p:cNvSpPr>
            <a:spLocks noChangeArrowheads="1"/>
          </p:cNvSpPr>
          <p:nvPr/>
        </p:nvSpPr>
        <p:spPr bwMode="auto">
          <a:xfrm rot="10800000" flipV="1">
            <a:off x="8061820" y="1211392"/>
            <a:ext cx="3954011" cy="400110"/>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0" i="0" u="none" strike="noStrike" cap="none" normalizeH="0" baseline="0">
                <a:ln>
                  <a:noFill/>
                </a:ln>
                <a:solidFill>
                  <a:srgbClr val="808080"/>
                </a:solidFill>
                <a:effectLst/>
                <a:latin typeface="JetBrains Mono"/>
              </a:rPr>
              <a:t>-- Creación de las difirentes tablas temporales con sus respectivos atributos</a:t>
            </a:r>
            <a:endParaRPr kumimoji="0" lang="es-EC" altLang="es-EC"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4424445"/>
      </p:ext>
    </p:extLst>
  </p:cSld>
  <p:clrMapOvr>
    <a:masterClrMapping/>
  </p:clrMapOvr>
  <mc:AlternateContent xmlns:mc="http://schemas.openxmlformats.org/markup-compatibility/2006" xmlns:p14="http://schemas.microsoft.com/office/powerpoint/2010/main">
    <mc:Choice Requires="p14">
      <p:transition spd="slow" p14:dur="2000" advTm="17455"/>
    </mc:Choice>
    <mc:Fallback xmlns="">
      <p:transition spd="slow" advTm="174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CEF700C-9273-47FC-B751-28D569A9EB05}"/>
              </a:ext>
            </a:extLst>
          </p:cNvPr>
          <p:cNvPicPr>
            <a:picLocks noGrp="1" noChangeAspect="1"/>
          </p:cNvPicPr>
          <p:nvPr>
            <p:ph idx="1"/>
          </p:nvPr>
        </p:nvPicPr>
        <p:blipFill rotWithShape="1">
          <a:blip r:embed="rId2"/>
          <a:srcRect b="5156"/>
          <a:stretch/>
        </p:blipFill>
        <p:spPr>
          <a:xfrm>
            <a:off x="1441945" y="821094"/>
            <a:ext cx="9479335" cy="5057192"/>
          </a:xfrm>
        </p:spPr>
      </p:pic>
      <p:pic>
        <p:nvPicPr>
          <p:cNvPr id="3" name="Imagen 2">
            <a:extLst>
              <a:ext uri="{FF2B5EF4-FFF2-40B4-BE49-F238E27FC236}">
                <a16:creationId xmlns:a16="http://schemas.microsoft.com/office/drawing/2014/main" id="{7D3BFCC1-CA38-45EA-9B61-AEA37316FC11}"/>
              </a:ext>
            </a:extLst>
          </p:cNvPr>
          <p:cNvPicPr>
            <a:picLocks noChangeAspect="1"/>
          </p:cNvPicPr>
          <p:nvPr/>
        </p:nvPicPr>
        <p:blipFill rotWithShape="1">
          <a:blip r:embed="rId3"/>
          <a:srcRect b="3908"/>
          <a:stretch/>
        </p:blipFill>
        <p:spPr>
          <a:xfrm>
            <a:off x="0" y="0"/>
            <a:ext cx="12192000" cy="6858000"/>
          </a:xfrm>
          <a:prstGeom prst="rect">
            <a:avLst/>
          </a:prstGeom>
        </p:spPr>
      </p:pic>
    </p:spTree>
    <p:extLst>
      <p:ext uri="{BB962C8B-B14F-4D97-AF65-F5344CB8AC3E}">
        <p14:creationId xmlns:p14="http://schemas.microsoft.com/office/powerpoint/2010/main" val="1010213260"/>
      </p:ext>
    </p:extLst>
  </p:cSld>
  <p:clrMapOvr>
    <a:masterClrMapping/>
  </p:clrMapOvr>
  <mc:AlternateContent xmlns:mc="http://schemas.openxmlformats.org/markup-compatibility/2006" xmlns:p14="http://schemas.microsoft.com/office/powerpoint/2010/main">
    <mc:Choice Requires="p14">
      <p:transition spd="slow" p14:dur="2000" advTm="8355"/>
    </mc:Choice>
    <mc:Fallback xmlns="">
      <p:transition spd="slow" advTm="83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20883-848C-46EE-BF4F-930E3659C54A}"/>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17CFE2A2-1D0E-4708-9634-DFE837F6AB3C}"/>
              </a:ext>
            </a:extLst>
          </p:cNvPr>
          <p:cNvPicPr>
            <a:picLocks noChangeAspect="1"/>
          </p:cNvPicPr>
          <p:nvPr/>
        </p:nvPicPr>
        <p:blipFill rotWithShape="1">
          <a:blip r:embed="rId2"/>
          <a:srcRect b="4615"/>
          <a:stretch/>
        </p:blipFill>
        <p:spPr>
          <a:xfrm>
            <a:off x="0" y="0"/>
            <a:ext cx="12192000" cy="6858000"/>
          </a:xfrm>
          <a:prstGeom prst="rect">
            <a:avLst/>
          </a:prstGeom>
        </p:spPr>
      </p:pic>
    </p:spTree>
    <p:extLst>
      <p:ext uri="{BB962C8B-B14F-4D97-AF65-F5344CB8AC3E}">
        <p14:creationId xmlns:p14="http://schemas.microsoft.com/office/powerpoint/2010/main" val="2320107321"/>
      </p:ext>
    </p:extLst>
  </p:cSld>
  <p:clrMapOvr>
    <a:masterClrMapping/>
  </p:clrMapOvr>
  <mc:AlternateContent xmlns:mc="http://schemas.openxmlformats.org/markup-compatibility/2006" xmlns:p14="http://schemas.microsoft.com/office/powerpoint/2010/main">
    <mc:Choice Requires="p14">
      <p:transition spd="slow" p14:dur="2000" advTm="15468"/>
    </mc:Choice>
    <mc:Fallback xmlns="">
      <p:transition spd="slow" advTm="154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BFFE56-78E9-4841-B499-C0A388343589}"/>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80286616-C96B-4F78-AA3D-98CF29D64DCF}"/>
              </a:ext>
            </a:extLst>
          </p:cNvPr>
          <p:cNvPicPr>
            <a:picLocks noChangeAspect="1"/>
          </p:cNvPicPr>
          <p:nvPr/>
        </p:nvPicPr>
        <p:blipFill rotWithShape="1">
          <a:blip r:embed="rId2"/>
          <a:srcRect b="411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ECDC8BB-146F-4AC9-A181-597EBC9F8770}"/>
              </a:ext>
            </a:extLst>
          </p:cNvPr>
          <p:cNvSpPr>
            <a:spLocks noChangeArrowheads="1"/>
          </p:cNvSpPr>
          <p:nvPr/>
        </p:nvSpPr>
        <p:spPr bwMode="auto">
          <a:xfrm rot="10800000" flipV="1">
            <a:off x="6165908" y="1889187"/>
            <a:ext cx="4960690" cy="147732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CREACION DE LAS TABLAS CON SUS RESPECTIVOS ATRIBUTOS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-- 1FN - Si cumple- ya que no tenemos campos multivaluados o en este caso compuestos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-- 2FN - Si cumple- ya que no tenemos dependencias parciales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-- 3FN - Si cumple- ya que no se tiene dependencias transitivas</a:t>
            </a:r>
            <a:b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br>
            <a:r>
              <a:rPr kumimoji="0" lang="es-EC" altLang="es-EC" sz="1000" b="1" i="0" u="none" strike="noStrike" spc="50" normalizeH="0" baseline="0" dirty="0">
                <a:ln w="0"/>
                <a:solidFill>
                  <a:schemeClr val="bg2"/>
                </a:solidFill>
                <a:effectLst>
                  <a:innerShdw blurRad="63500" dist="50800" dir="13500000">
                    <a:srgbClr val="000000">
                      <a:alpha val="50000"/>
                    </a:srgbClr>
                  </a:innerShdw>
                </a:effectLst>
                <a:latin typeface="JetBrains Mono"/>
              </a:rPr>
              <a:t>-- En cada momento se tiene que verificar las claves primarias:</a:t>
            </a:r>
            <a:endParaRPr kumimoji="0" lang="es-EC" altLang="es-EC" sz="1800" b="1" i="0" u="none" strike="noStrike" spc="50" normalizeH="0" baseline="0" dirty="0">
              <a:ln w="0"/>
              <a:solidFill>
                <a:schemeClr val="bg2"/>
              </a:solidFill>
              <a:effectLst>
                <a:innerShdw blurRad="63500" dist="50800" dir="13500000">
                  <a:srgbClr val="000000">
                    <a:alpha val="50000"/>
                  </a:srgbClr>
                </a:innerShdw>
              </a:effectLst>
              <a:latin typeface="Arial" panose="020B0604020202020204" pitchFamily="34" charset="0"/>
            </a:endParaRPr>
          </a:p>
        </p:txBody>
      </p:sp>
    </p:spTree>
    <p:extLst>
      <p:ext uri="{BB962C8B-B14F-4D97-AF65-F5344CB8AC3E}">
        <p14:creationId xmlns:p14="http://schemas.microsoft.com/office/powerpoint/2010/main" val="179692038"/>
      </p:ext>
    </p:extLst>
  </p:cSld>
  <p:clrMapOvr>
    <a:masterClrMapping/>
  </p:clrMapOvr>
  <mc:AlternateContent xmlns:mc="http://schemas.openxmlformats.org/markup-compatibility/2006" xmlns:p14="http://schemas.microsoft.com/office/powerpoint/2010/main">
    <mc:Choice Requires="p14">
      <p:transition spd="slow" p14:dur="2000" advTm="15188"/>
    </mc:Choice>
    <mc:Fallback xmlns="">
      <p:transition spd="slow" advTm="1518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62E2EB-0FF7-48C7-816E-703624011362}"/>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BA7F5F7B-785A-4BFC-BEB0-7BCA02DD248C}"/>
              </a:ext>
            </a:extLst>
          </p:cNvPr>
          <p:cNvPicPr>
            <a:picLocks noChangeAspect="1"/>
          </p:cNvPicPr>
          <p:nvPr/>
        </p:nvPicPr>
        <p:blipFill rotWithShape="1">
          <a:blip r:embed="rId2"/>
          <a:srcRect b="3935"/>
          <a:stretch/>
        </p:blipFill>
        <p:spPr>
          <a:xfrm>
            <a:off x="0" y="0"/>
            <a:ext cx="12192000" cy="6858000"/>
          </a:xfrm>
          <a:prstGeom prst="rect">
            <a:avLst/>
          </a:prstGeom>
        </p:spPr>
      </p:pic>
    </p:spTree>
    <p:extLst>
      <p:ext uri="{BB962C8B-B14F-4D97-AF65-F5344CB8AC3E}">
        <p14:creationId xmlns:p14="http://schemas.microsoft.com/office/powerpoint/2010/main" val="519098243"/>
      </p:ext>
    </p:extLst>
  </p:cSld>
  <p:clrMapOvr>
    <a:masterClrMapping/>
  </p:clrMapOvr>
  <mc:AlternateContent xmlns:mc="http://schemas.openxmlformats.org/markup-compatibility/2006" xmlns:p14="http://schemas.microsoft.com/office/powerpoint/2010/main">
    <mc:Choice Requires="p14">
      <p:transition spd="slow" p14:dur="2000" advTm="11950"/>
    </mc:Choice>
    <mc:Fallback xmlns="">
      <p:transition spd="slow" advTm="119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B81C24-AFA3-4184-BCA1-5CD7D9494640}"/>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8030CDC5-BE5E-4A3E-90B8-53AE059F35E7}"/>
              </a:ext>
            </a:extLst>
          </p:cNvPr>
          <p:cNvPicPr>
            <a:picLocks noChangeAspect="1"/>
          </p:cNvPicPr>
          <p:nvPr/>
        </p:nvPicPr>
        <p:blipFill rotWithShape="1">
          <a:blip r:embed="rId2"/>
          <a:srcRect b="3830"/>
          <a:stretch/>
        </p:blipFill>
        <p:spPr>
          <a:xfrm>
            <a:off x="0" y="0"/>
            <a:ext cx="12192000" cy="6858000"/>
          </a:xfrm>
          <a:prstGeom prst="rect">
            <a:avLst/>
          </a:prstGeom>
        </p:spPr>
      </p:pic>
    </p:spTree>
    <p:extLst>
      <p:ext uri="{BB962C8B-B14F-4D97-AF65-F5344CB8AC3E}">
        <p14:creationId xmlns:p14="http://schemas.microsoft.com/office/powerpoint/2010/main" val="427647090"/>
      </p:ext>
    </p:extLst>
  </p:cSld>
  <p:clrMapOvr>
    <a:masterClrMapping/>
  </p:clrMapOvr>
  <mc:AlternateContent xmlns:mc="http://schemas.openxmlformats.org/markup-compatibility/2006" xmlns:p14="http://schemas.microsoft.com/office/powerpoint/2010/main">
    <mc:Choice Requires="p14">
      <p:transition spd="slow" p14:dur="2000" advTm="4336"/>
    </mc:Choice>
    <mc:Fallback xmlns="">
      <p:transition spd="slow" advTm="433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DE3A14B-0163-43FF-B00D-D5D19E6E7EA3}"/>
              </a:ext>
            </a:extLst>
          </p:cNvPr>
          <p:cNvSpPr>
            <a:spLocks noGrp="1"/>
          </p:cNvSpPr>
          <p:nvPr>
            <p:ph idx="1"/>
          </p:nvPr>
        </p:nvSpPr>
        <p:spPr/>
        <p:txBody>
          <a:bodyPr/>
          <a:lstStyle/>
          <a:p>
            <a:endParaRPr lang="es-EC"/>
          </a:p>
        </p:txBody>
      </p:sp>
      <p:pic>
        <p:nvPicPr>
          <p:cNvPr id="6" name="Imagen 5">
            <a:extLst>
              <a:ext uri="{FF2B5EF4-FFF2-40B4-BE49-F238E27FC236}">
                <a16:creationId xmlns:a16="http://schemas.microsoft.com/office/drawing/2014/main" id="{36B86505-EF59-4CF5-838D-E2F1596F9377}"/>
              </a:ext>
            </a:extLst>
          </p:cNvPr>
          <p:cNvPicPr>
            <a:picLocks noChangeAspect="1"/>
          </p:cNvPicPr>
          <p:nvPr/>
        </p:nvPicPr>
        <p:blipFill rotWithShape="1">
          <a:blip r:embed="rId2"/>
          <a:srcRect b="3901"/>
          <a:stretch/>
        </p:blipFill>
        <p:spPr>
          <a:xfrm>
            <a:off x="0" y="-82685"/>
            <a:ext cx="12192000" cy="6940685"/>
          </a:xfrm>
          <a:prstGeom prst="rect">
            <a:avLst/>
          </a:prstGeom>
        </p:spPr>
      </p:pic>
      <p:sp>
        <p:nvSpPr>
          <p:cNvPr id="2" name="Rectangle 1">
            <a:extLst>
              <a:ext uri="{FF2B5EF4-FFF2-40B4-BE49-F238E27FC236}">
                <a16:creationId xmlns:a16="http://schemas.microsoft.com/office/drawing/2014/main" id="{F0F62A7F-71E2-450D-9636-8988D984C62D}"/>
              </a:ext>
            </a:extLst>
          </p:cNvPr>
          <p:cNvSpPr>
            <a:spLocks noChangeArrowheads="1"/>
          </p:cNvSpPr>
          <p:nvPr/>
        </p:nvSpPr>
        <p:spPr bwMode="auto">
          <a:xfrm>
            <a:off x="7113864" y="2612354"/>
            <a:ext cx="4423794" cy="400110"/>
          </a:xfrm>
          <a:prstGeom prst="rect">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i="0" u="none" strike="noStrike" normalizeH="0" baseline="0">
                <a:ln w="0"/>
                <a:solidFill>
                  <a:schemeClr val="accent1"/>
                </a:solidFill>
                <a:effectLst>
                  <a:outerShdw blurRad="38100" dist="25400" dir="5400000" algn="ctr" rotWithShape="0">
                    <a:srgbClr val="6E747A">
                      <a:alpha val="43000"/>
                    </a:srgbClr>
                  </a:outerShdw>
                </a:effectLst>
                <a:latin typeface="JetBrains Mono"/>
              </a:rPr>
              <a:t>--  Se utilizaran las tablas temporales para llenar nuestro esquema de bases de datos</a:t>
            </a:r>
            <a:endParaRPr kumimoji="0" lang="es-EC" altLang="es-EC" sz="1800" i="0" u="none" strike="noStrike" normalizeH="0" baseline="0">
              <a:ln w="0"/>
              <a:solidFill>
                <a:schemeClr val="accent1"/>
              </a:solidFill>
              <a:effectLst>
                <a:outerShdw blurRad="38100" dist="25400" dir="5400000" algn="ctr" rotWithShape="0">
                  <a:srgbClr val="6E747A">
                    <a:alpha val="43000"/>
                  </a:srgbClr>
                </a:outerShdw>
              </a:effectLst>
              <a:latin typeface="Arial" panose="020B0604020202020204" pitchFamily="34" charset="0"/>
            </a:endParaRPr>
          </a:p>
        </p:txBody>
      </p:sp>
    </p:spTree>
    <p:extLst>
      <p:ext uri="{BB962C8B-B14F-4D97-AF65-F5344CB8AC3E}">
        <p14:creationId xmlns:p14="http://schemas.microsoft.com/office/powerpoint/2010/main" val="1154470470"/>
      </p:ext>
    </p:extLst>
  </p:cSld>
  <p:clrMapOvr>
    <a:masterClrMapping/>
  </p:clrMapOvr>
  <mc:AlternateContent xmlns:mc="http://schemas.openxmlformats.org/markup-compatibility/2006" xmlns:p14="http://schemas.microsoft.com/office/powerpoint/2010/main">
    <mc:Choice Requires="p14">
      <p:transition spd="slow" p14:dur="2000" advTm="8421"/>
    </mc:Choice>
    <mc:Fallback xmlns="">
      <p:transition spd="slow" advTm="842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468C72-1232-41C1-ADCD-49518E221D29}"/>
              </a:ext>
            </a:extLst>
          </p:cNvPr>
          <p:cNvSpPr>
            <a:spLocks noGrp="1"/>
          </p:cNvSpPr>
          <p:nvPr>
            <p:ph idx="1"/>
          </p:nvPr>
        </p:nvSpPr>
        <p:spPr>
          <a:xfrm>
            <a:off x="844478" y="368289"/>
            <a:ext cx="11090274" cy="5671784"/>
          </a:xfrm>
        </p:spPr>
        <p:txBody>
          <a:bodyPr>
            <a:normAutofit fontScale="62500" lnSpcReduction="20000"/>
          </a:bodyPr>
          <a:lstStyle/>
          <a:p>
            <a:endParaRPr lang="es-ES" dirty="0"/>
          </a:p>
          <a:p>
            <a:r>
              <a:rPr lang="es-ES" dirty="0"/>
              <a:t>Procedimiento a realizar en este Trabajo Final	</a:t>
            </a:r>
          </a:p>
          <a:p>
            <a:r>
              <a:rPr lang="es-ES" dirty="0"/>
              <a:t>Convertir una “tabla universal” en una base de datos relacional</a:t>
            </a:r>
          </a:p>
          <a:p>
            <a:r>
              <a:rPr lang="es-ES" dirty="0"/>
              <a:t> 1. Importar datos a una BD. Ejemplo importar un CSV a MySQL	</a:t>
            </a:r>
          </a:p>
          <a:p>
            <a:r>
              <a:rPr lang="es-ES" dirty="0"/>
              <a:t> 2. Inspeccionar nuestras columnas	</a:t>
            </a:r>
          </a:p>
          <a:p>
            <a:r>
              <a:rPr lang="es-ES" dirty="0"/>
              <a:t> 3. Definir una estrategia de importación de datos	</a:t>
            </a:r>
          </a:p>
          <a:p>
            <a:r>
              <a:rPr lang="es-ES" dirty="0"/>
              <a:t>4. Normalizar - Analizar Dependencias Funcionales	</a:t>
            </a:r>
          </a:p>
          <a:p>
            <a:r>
              <a:rPr lang="es-ES" dirty="0"/>
              <a:t>4.0 Identificar Claves Candidatas en todo momento	</a:t>
            </a:r>
          </a:p>
          <a:p>
            <a:r>
              <a:rPr lang="es-ES" dirty="0"/>
              <a:t>4.1. 1NF - Atómicos (atención </a:t>
            </a:r>
            <a:r>
              <a:rPr lang="es-ES" dirty="0" err="1"/>
              <a:t>Multi-valores</a:t>
            </a:r>
            <a:r>
              <a:rPr lang="es-ES" dirty="0"/>
              <a:t>, Campos Compuestos)	</a:t>
            </a:r>
          </a:p>
          <a:p>
            <a:r>
              <a:rPr lang="es-ES" dirty="0"/>
              <a:t>4.2. 2NF Dependencia funcionales completas (atención a las claves candidatas compuestas)	</a:t>
            </a:r>
          </a:p>
          <a:p>
            <a:r>
              <a:rPr lang="es-ES" dirty="0"/>
              <a:t>4.3. 3NF Dependencias funcionales transitivas (atención a las atributos no clave, buscando que no exista dependencia entre ellos)	</a:t>
            </a:r>
          </a:p>
          <a:p>
            <a:r>
              <a:rPr lang="es-ES" dirty="0"/>
              <a:t>5. Crear DDL	</a:t>
            </a:r>
          </a:p>
          <a:p>
            <a:r>
              <a:rPr lang="es-ES" dirty="0"/>
              <a:t>6. Cargar la data	</a:t>
            </a:r>
          </a:p>
          <a:p>
            <a:r>
              <a:rPr lang="es-ES" dirty="0"/>
              <a:t>7. Explotar datos</a:t>
            </a:r>
            <a:endParaRPr lang="es-EC" dirty="0"/>
          </a:p>
        </p:txBody>
      </p:sp>
    </p:spTree>
    <p:extLst>
      <p:ext uri="{BB962C8B-B14F-4D97-AF65-F5344CB8AC3E}">
        <p14:creationId xmlns:p14="http://schemas.microsoft.com/office/powerpoint/2010/main" val="2518870706"/>
      </p:ext>
    </p:extLst>
  </p:cSld>
  <p:clrMapOvr>
    <a:masterClrMapping/>
  </p:clrMapOvr>
  <mc:AlternateContent xmlns:mc="http://schemas.openxmlformats.org/markup-compatibility/2006" xmlns:p14="http://schemas.microsoft.com/office/powerpoint/2010/main">
    <mc:Choice Requires="p14">
      <p:transition spd="slow" p14:dur="2000" advTm="8896"/>
    </mc:Choice>
    <mc:Fallback xmlns="">
      <p:transition spd="slow" advTm="88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B9F255-7EC7-475F-B2B2-FFA19F6692C0}"/>
              </a:ext>
            </a:extLst>
          </p:cNvPr>
          <p:cNvSpPr>
            <a:spLocks noGrp="1"/>
          </p:cNvSpPr>
          <p:nvPr>
            <p:ph idx="1"/>
          </p:nvPr>
        </p:nvSpPr>
        <p:spPr/>
        <p:txBody>
          <a:bodyPr/>
          <a:lstStyle/>
          <a:p>
            <a:endParaRPr lang="es-EC"/>
          </a:p>
        </p:txBody>
      </p:sp>
      <p:pic>
        <p:nvPicPr>
          <p:cNvPr id="8" name="Imagen 7">
            <a:extLst>
              <a:ext uri="{FF2B5EF4-FFF2-40B4-BE49-F238E27FC236}">
                <a16:creationId xmlns:a16="http://schemas.microsoft.com/office/drawing/2014/main" id="{DD334B76-3747-4CD6-B956-9B5DE230C28D}"/>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C9E755A-D22F-41A4-9588-99786876CAFB}"/>
              </a:ext>
            </a:extLst>
          </p:cNvPr>
          <p:cNvSpPr>
            <a:spLocks noChangeArrowheads="1"/>
          </p:cNvSpPr>
          <p:nvPr/>
        </p:nvSpPr>
        <p:spPr bwMode="auto">
          <a:xfrm>
            <a:off x="8833608" y="3878183"/>
            <a:ext cx="2007764" cy="246221"/>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000" b="1" i="0" u="none" strike="noStrike" normalizeH="0" baseline="0">
                <a:ln w="6600">
                  <a:solidFill>
                    <a:schemeClr val="accent2"/>
                  </a:solidFill>
                  <a:prstDash val="solid"/>
                </a:ln>
                <a:solidFill>
                  <a:srgbClr val="FFFFFF"/>
                </a:solidFill>
                <a:effectLst>
                  <a:outerShdw dist="38100" dir="2700000" algn="tl" rotWithShape="0">
                    <a:schemeClr val="accent2"/>
                  </a:outerShdw>
                </a:effectLst>
                <a:latin typeface="JetBrains Mono"/>
              </a:rPr>
              <a:t>-- Procedimiento JSON</a:t>
            </a:r>
            <a:endParaRPr kumimoji="0" lang="es-EC" altLang="es-EC" sz="1800" b="1" i="0" u="none" strike="noStrike" normalizeH="0" baseline="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ndParaRPr>
          </a:p>
        </p:txBody>
      </p:sp>
    </p:spTree>
    <p:extLst>
      <p:ext uri="{BB962C8B-B14F-4D97-AF65-F5344CB8AC3E}">
        <p14:creationId xmlns:p14="http://schemas.microsoft.com/office/powerpoint/2010/main" val="4140664754"/>
      </p:ext>
    </p:extLst>
  </p:cSld>
  <p:clrMapOvr>
    <a:masterClrMapping/>
  </p:clrMapOvr>
  <mc:AlternateContent xmlns:mc="http://schemas.openxmlformats.org/markup-compatibility/2006" xmlns:p14="http://schemas.microsoft.com/office/powerpoint/2010/main">
    <mc:Choice Requires="p14">
      <p:transition spd="slow" p14:dur="2000" advTm="8253"/>
    </mc:Choice>
    <mc:Fallback xmlns="">
      <p:transition spd="slow" advTm="825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EF62D4E-157B-4C42-AB64-6D3972E012FE}"/>
              </a:ext>
            </a:extLst>
          </p:cNvPr>
          <p:cNvSpPr>
            <a:spLocks noGrp="1"/>
          </p:cNvSpPr>
          <p:nvPr>
            <p:ph idx="1"/>
          </p:nvPr>
        </p:nvSpPr>
        <p:spPr/>
        <p:txBody>
          <a:bodyPr/>
          <a:lstStyle/>
          <a:p>
            <a:endParaRPr lang="es-EC"/>
          </a:p>
        </p:txBody>
      </p:sp>
      <p:pic>
        <p:nvPicPr>
          <p:cNvPr id="9" name="Imagen 8">
            <a:extLst>
              <a:ext uri="{FF2B5EF4-FFF2-40B4-BE49-F238E27FC236}">
                <a16:creationId xmlns:a16="http://schemas.microsoft.com/office/drawing/2014/main" id="{CABF2205-C21B-4E1D-89E3-9A5B94F707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0733931"/>
      </p:ext>
    </p:extLst>
  </p:cSld>
  <p:clrMapOvr>
    <a:masterClrMapping/>
  </p:clrMapOvr>
  <mc:AlternateContent xmlns:mc="http://schemas.openxmlformats.org/markup-compatibility/2006" xmlns:p14="http://schemas.microsoft.com/office/powerpoint/2010/main">
    <mc:Choice Requires="p14">
      <p:transition spd="slow" p14:dur="2000" advTm="5142"/>
    </mc:Choice>
    <mc:Fallback xmlns="">
      <p:transition spd="slow" advTm="514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3"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5"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7"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69"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0"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1"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3"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5"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3"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Marcador de contenido 4">
            <a:extLst>
              <a:ext uri="{FF2B5EF4-FFF2-40B4-BE49-F238E27FC236}">
                <a16:creationId xmlns:a16="http://schemas.microsoft.com/office/drawing/2014/main" id="{0CC431BA-B584-4985-818D-319930228C31}"/>
              </a:ext>
            </a:extLst>
          </p:cNvPr>
          <p:cNvPicPr>
            <a:picLocks noGrp="1" noChangeAspect="1"/>
          </p:cNvPicPr>
          <p:nvPr>
            <p:ph idx="1"/>
          </p:nvPr>
        </p:nvPicPr>
        <p:blipFill rotWithShape="1">
          <a:blip r:embed="rId2">
            <a:alphaModFix/>
          </a:blip>
          <a:srcRect r="5" b="1"/>
          <a:stretch/>
        </p:blipFill>
        <p:spPr>
          <a:xfrm>
            <a:off x="20" y="10"/>
            <a:ext cx="12188932" cy="6856614"/>
          </a:xfrm>
          <a:prstGeom prst="rect">
            <a:avLst/>
          </a:prstGeom>
        </p:spPr>
      </p:pic>
      <p:sp>
        <p:nvSpPr>
          <p:cNvPr id="84" name="Rectangle 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CD76D4-B97B-4102-B925-EB8B1703B668}"/>
              </a:ext>
            </a:extLst>
          </p:cNvPr>
          <p:cNvSpPr>
            <a:spLocks noGrp="1"/>
          </p:cNvSpPr>
          <p:nvPr>
            <p:ph type="title"/>
          </p:nvPr>
        </p:nvSpPr>
        <p:spPr>
          <a:xfrm>
            <a:off x="5799773" y="3669017"/>
            <a:ext cx="4211600" cy="1051746"/>
          </a:xfrm>
        </p:spPr>
        <p:txBody>
          <a:bodyPr vert="horz" lIns="91440" tIns="45720" rIns="91440" bIns="45720" rtlCol="0" anchor="b">
            <a:normAutofit/>
          </a:bodyPr>
          <a:lstStyle/>
          <a:p>
            <a:pPr algn="ctr"/>
            <a:r>
              <a:rPr lang="en-US" sz="5400" kern="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Consulta1:</a:t>
            </a:r>
          </a:p>
        </p:txBody>
      </p:sp>
      <p:grpSp>
        <p:nvGrpSpPr>
          <p:cNvPr id="8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6"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87"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88"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89"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0"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1"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1"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15750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Marcador de contenido 4" descr="Interfaz de usuario gráfica, Texto, Aplicación&#10;&#10;Descripción generada automáticamente">
            <a:extLst>
              <a:ext uri="{FF2B5EF4-FFF2-40B4-BE49-F238E27FC236}">
                <a16:creationId xmlns:a16="http://schemas.microsoft.com/office/drawing/2014/main" id="{FDBE1D8B-1829-4F9F-86C3-81838B2611F1}"/>
              </a:ext>
            </a:extLst>
          </p:cNvPr>
          <p:cNvPicPr>
            <a:picLocks noGrp="1" noChangeAspect="1"/>
          </p:cNvPicPr>
          <p:nvPr>
            <p:ph idx="1"/>
          </p:nvPr>
        </p:nvPicPr>
        <p:blipFill rotWithShape="1">
          <a:blip r:embed="rId2">
            <a:alphaModFix/>
          </a:blip>
          <a:srcRect r="5" b="1"/>
          <a:stretch/>
        </p:blipFill>
        <p:spPr>
          <a:xfrm>
            <a:off x="20" y="10"/>
            <a:ext cx="12188932" cy="6856614"/>
          </a:xfrm>
          <a:prstGeom prst="rect">
            <a:avLst/>
          </a:prstGeom>
        </p:spPr>
      </p:pic>
      <p:sp>
        <p:nvSpPr>
          <p:cNvPr id="40" name="Rectangle 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662AC4-E946-42EC-B7EC-950C24B8CC6A}"/>
              </a:ext>
            </a:extLst>
          </p:cNvPr>
          <p:cNvSpPr>
            <a:spLocks noGrp="1"/>
          </p:cNvSpPr>
          <p:nvPr>
            <p:ph type="title"/>
          </p:nvPr>
        </p:nvSpPr>
        <p:spPr>
          <a:xfrm>
            <a:off x="5688492" y="3304454"/>
            <a:ext cx="4911381" cy="1299290"/>
          </a:xfrm>
        </p:spPr>
        <p:txBody>
          <a:bodyPr vert="horz" lIns="91440" tIns="45720" rIns="91440" bIns="45720" rtlCol="0" anchor="b">
            <a:normAutofit/>
          </a:bodyPr>
          <a:lstStyle/>
          <a:p>
            <a:pPr algn="ctr"/>
            <a:r>
              <a:rPr lang="en-US" sz="5400" kern="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Consulta2:</a:t>
            </a:r>
          </a:p>
        </p:txBody>
      </p:sp>
      <p:grpSp>
        <p:nvGrpSpPr>
          <p:cNvPr id="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8129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D8931546-0690-42F7-A643-FA814704673E}"/>
              </a:ext>
            </a:extLst>
          </p:cNvPr>
          <p:cNvPicPr>
            <a:picLocks noGrp="1" noChangeAspect="1"/>
          </p:cNvPicPr>
          <p:nvPr>
            <p:ph idx="1"/>
          </p:nvPr>
        </p:nvPicPr>
        <p:blipFill rotWithShape="1">
          <a:blip r:embed="rId2">
            <a:alphaModFix/>
          </a:blip>
          <a:srcRect r="5" b="1"/>
          <a:stretch/>
        </p:blipFill>
        <p:spPr>
          <a:xfrm>
            <a:off x="20" y="10"/>
            <a:ext cx="12188932" cy="6856614"/>
          </a:xfrm>
          <a:prstGeom prst="rect">
            <a:avLst/>
          </a:prstGeom>
        </p:spPr>
      </p:pic>
      <p:sp>
        <p:nvSpPr>
          <p:cNvPr id="40" name="Rectangle 3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2007A2D-C5A5-40BD-AD71-4E86DCE6B832}"/>
              </a:ext>
            </a:extLst>
          </p:cNvPr>
          <p:cNvSpPr>
            <a:spLocks noGrp="1"/>
          </p:cNvSpPr>
          <p:nvPr>
            <p:ph type="title"/>
          </p:nvPr>
        </p:nvSpPr>
        <p:spPr>
          <a:xfrm>
            <a:off x="996275" y="3688205"/>
            <a:ext cx="10190071" cy="1299290"/>
          </a:xfrm>
        </p:spPr>
        <p:txBody>
          <a:bodyPr vert="horz" lIns="91440" tIns="45720" rIns="91440" bIns="45720" rtlCol="0" anchor="b">
            <a:normAutofit/>
          </a:bodyPr>
          <a:lstStyle/>
          <a:p>
            <a:pPr algn="ctr"/>
            <a:r>
              <a:rPr lang="en-US" sz="5400" kern="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Consulta3:</a:t>
            </a:r>
          </a:p>
        </p:txBody>
      </p:sp>
      <p:grpSp>
        <p:nvGrpSpPr>
          <p:cNvPr id="42"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 name="Freeform: Shape 42">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2"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4" name="Freeform: Shape 53">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3" name="Freeform: Shape 52">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28932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Marcador de contenido 6" descr="Interfaz de usuario gráfica, Texto, Aplicación, Correo electrónico&#10;&#10;Descripción generada automáticamente">
            <a:extLst>
              <a:ext uri="{FF2B5EF4-FFF2-40B4-BE49-F238E27FC236}">
                <a16:creationId xmlns:a16="http://schemas.microsoft.com/office/drawing/2014/main" id="{333C880D-E58D-485A-8B0B-E997F83ECA64}"/>
              </a:ext>
            </a:extLst>
          </p:cNvPr>
          <p:cNvPicPr>
            <a:picLocks noGrp="1" noChangeAspect="1"/>
          </p:cNvPicPr>
          <p:nvPr>
            <p:ph idx="1"/>
          </p:nvPr>
        </p:nvPicPr>
        <p:blipFill rotWithShape="1">
          <a:blip r:embed="rId2">
            <a:alphaModFix/>
          </a:blip>
          <a:srcRect r="5" b="1"/>
          <a:stretch/>
        </p:blipFill>
        <p:spPr>
          <a:xfrm>
            <a:off x="20" y="10"/>
            <a:ext cx="12188932" cy="6856614"/>
          </a:xfrm>
          <a:prstGeom prst="rect">
            <a:avLst/>
          </a:prstGeom>
        </p:spPr>
      </p:pic>
      <p:sp>
        <p:nvSpPr>
          <p:cNvPr id="42" name="Rectangle 41">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77EE126-F8CE-461B-B246-05F796964272}"/>
              </a:ext>
            </a:extLst>
          </p:cNvPr>
          <p:cNvSpPr>
            <a:spLocks noGrp="1"/>
          </p:cNvSpPr>
          <p:nvPr>
            <p:ph type="title"/>
          </p:nvPr>
        </p:nvSpPr>
        <p:spPr>
          <a:xfrm>
            <a:off x="4656781" y="2423304"/>
            <a:ext cx="6874405" cy="1299290"/>
          </a:xfrm>
        </p:spPr>
        <p:txBody>
          <a:bodyPr vert="horz" lIns="91440" tIns="45720" rIns="91440" bIns="45720" rtlCol="0" anchor="b">
            <a:normAutofit/>
          </a:bodyPr>
          <a:lstStyle/>
          <a:p>
            <a:pPr algn="ctr"/>
            <a:r>
              <a:rPr lang="en-US" sz="5400" kern="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Consulta4:</a:t>
            </a:r>
            <a:r>
              <a:rPr lang="en-US" sz="5400" kern="1200" dirty="0">
                <a:solidFill>
                  <a:srgbClr val="FFFFFF"/>
                </a:solidFill>
                <a:latin typeface="+mj-lt"/>
                <a:ea typeface="+mj-ea"/>
                <a:cs typeface="+mj-cs"/>
              </a:rPr>
              <a:t>:</a:t>
            </a:r>
          </a:p>
        </p:txBody>
      </p:sp>
      <p:grpSp>
        <p:nvGrpSpPr>
          <p:cNvPr id="4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5" name="Freeform: Shape 4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6889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38CCAAA-D008-4854-BAC6-9E186CD0DDD6}"/>
              </a:ext>
            </a:extLst>
          </p:cNvPr>
          <p:cNvSpPr>
            <a:spLocks noGrp="1"/>
          </p:cNvSpPr>
          <p:nvPr>
            <p:ph idx="1"/>
          </p:nvPr>
        </p:nvSpPr>
        <p:spPr/>
        <p:txBody>
          <a:bodyPr/>
          <a:lstStyle/>
          <a:p>
            <a:endParaRPr lang="es-EC" dirty="0"/>
          </a:p>
        </p:txBody>
      </p:sp>
      <p:pic>
        <p:nvPicPr>
          <p:cNvPr id="5" name="Picture 2" descr="Interfaz de usuario gráfica, Aplicación, Tabla, Excel&#10;&#10;Descripción generada automáticamente">
            <a:extLst>
              <a:ext uri="{FF2B5EF4-FFF2-40B4-BE49-F238E27FC236}">
                <a16:creationId xmlns:a16="http://schemas.microsoft.com/office/drawing/2014/main" id="{0B8E1E53-B8FE-4D9E-8A6C-CE71C84FD4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62"/>
          <a:stretch/>
        </p:blipFill>
        <p:spPr bwMode="auto">
          <a:xfrm>
            <a:off x="0" y="0"/>
            <a:ext cx="121845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1A59868-3CA6-42CF-A5B5-DEE495B1699E}"/>
              </a:ext>
            </a:extLst>
          </p:cNvPr>
          <p:cNvSpPr txBox="1"/>
          <p:nvPr/>
        </p:nvSpPr>
        <p:spPr>
          <a:xfrm>
            <a:off x="838200" y="219372"/>
            <a:ext cx="5754849"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b="1" dirty="0">
                <a:ln w="6600">
                  <a:solidFill>
                    <a:schemeClr val="accent2"/>
                  </a:solidFill>
                  <a:prstDash val="solid"/>
                </a:ln>
                <a:solidFill>
                  <a:srgbClr val="FFFFFF"/>
                </a:solidFill>
                <a:effectLst>
                  <a:outerShdw dist="38100" dir="2700000" algn="tl" rotWithShape="0">
                    <a:schemeClr val="accent2"/>
                  </a:outerShdw>
                </a:effectLst>
              </a:rPr>
              <a:t>Previa visualización de nuestro CSV para la identificación de las diferentes tablas, atributos multivaluados, etc. </a:t>
            </a:r>
            <a:endParaRPr lang="es-EC"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36859115"/>
      </p:ext>
    </p:extLst>
  </p:cSld>
  <p:clrMapOvr>
    <a:masterClrMapping/>
  </p:clrMapOvr>
  <mc:AlternateContent xmlns:mc="http://schemas.openxmlformats.org/markup-compatibility/2006" xmlns:p14="http://schemas.microsoft.com/office/powerpoint/2010/main">
    <mc:Choice Requires="p14">
      <p:transition spd="slow" p14:dur="2000" advTm="7771"/>
    </mc:Choice>
    <mc:Fallback xmlns="">
      <p:transition spd="slow" advTm="77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6663-9ACC-4558-928D-D7D3B5FC49D7}"/>
              </a:ext>
            </a:extLst>
          </p:cNvPr>
          <p:cNvSpPr>
            <a:spLocks noGrp="1"/>
          </p:cNvSpPr>
          <p:nvPr>
            <p:ph type="title"/>
          </p:nvPr>
        </p:nvSpPr>
        <p:spPr/>
        <p:txBody>
          <a:bodyPr>
            <a:normAutofit fontScale="90000"/>
          </a:bodyPr>
          <a:lstStyle/>
          <a:p>
            <a:r>
              <a:rPr lang="es-EC" dirty="0">
                <a:solidFill>
                  <a:srgbClr val="FF0000"/>
                </a:solidFill>
              </a:rPr>
              <a:t>Diversas entidades encontradas partir de nuestro CSV:</a:t>
            </a:r>
          </a:p>
        </p:txBody>
      </p:sp>
      <p:sp>
        <p:nvSpPr>
          <p:cNvPr id="3" name="Marcador de contenido 2">
            <a:extLst>
              <a:ext uri="{FF2B5EF4-FFF2-40B4-BE49-F238E27FC236}">
                <a16:creationId xmlns:a16="http://schemas.microsoft.com/office/drawing/2014/main" id="{92BA5F4F-C45F-40C7-8492-54130EE351FD}"/>
              </a:ext>
            </a:extLst>
          </p:cNvPr>
          <p:cNvSpPr>
            <a:spLocks noGrp="1"/>
          </p:cNvSpPr>
          <p:nvPr>
            <p:ph idx="1"/>
          </p:nvPr>
        </p:nvSpPr>
        <p:spPr/>
        <p:txBody>
          <a:bodyPr/>
          <a:lstStyle/>
          <a:p>
            <a:pPr algn="l" rtl="0" fontAlgn="base">
              <a:buFont typeface="Arial" panose="020B0604020202020204" pitchFamily="34" charset="0"/>
              <a:buChar char="•"/>
            </a:pPr>
            <a:r>
              <a:rPr lang="en-US" sz="1800" b="0" i="0" dirty="0">
                <a:solidFill>
                  <a:schemeClr val="tx1"/>
                </a:solidFill>
                <a:effectLst/>
                <a:latin typeface="Times New Roman" panose="02020603050405020304" pitchFamily="18" charset="0"/>
              </a:rPr>
              <a:t>Movie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ProductionCountry</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a:solidFill>
                  <a:schemeClr val="tx1"/>
                </a:solidFill>
                <a:effectLst/>
                <a:latin typeface="Times New Roman" panose="02020603050405020304" pitchFamily="18" charset="0"/>
              </a:rPr>
              <a:t>Crew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KeyWord</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ProductionCompany</a:t>
            </a:r>
            <a:r>
              <a:rPr lang="en-US" sz="1800" b="0" i="0" dirty="0">
                <a:solidFill>
                  <a:schemeClr val="tx1"/>
                </a:solidFill>
                <a:effectLst/>
                <a:latin typeface="Times New Roman" panose="02020603050405020304" pitchFamily="18" charset="0"/>
              </a:rPr>
              <a:t>  </a:t>
            </a:r>
          </a:p>
          <a:p>
            <a:pPr algn="l" rtl="0" fontAlgn="base">
              <a:buFont typeface="Arial" panose="020B0604020202020204" pitchFamily="34" charset="0"/>
              <a:buChar char="•"/>
            </a:pPr>
            <a:r>
              <a:rPr lang="en-US" sz="1800" b="0" i="0" dirty="0" err="1">
                <a:solidFill>
                  <a:schemeClr val="tx1"/>
                </a:solidFill>
                <a:effectLst/>
                <a:latin typeface="Times New Roman" panose="02020603050405020304" pitchFamily="18" charset="0"/>
              </a:rPr>
              <a:t>Spoken_Language</a:t>
            </a:r>
            <a:r>
              <a:rPr lang="en-US" sz="1800" b="0" i="0" dirty="0">
                <a:solidFill>
                  <a:schemeClr val="tx1"/>
                </a:solidFill>
                <a:effectLst/>
                <a:latin typeface="Times New Roman" panose="02020603050405020304" pitchFamily="18" charset="0"/>
              </a:rPr>
              <a:t>  </a:t>
            </a:r>
          </a:p>
          <a:p>
            <a:endParaRPr lang="es-EC" dirty="0"/>
          </a:p>
        </p:txBody>
      </p:sp>
    </p:spTree>
    <p:extLst>
      <p:ext uri="{BB962C8B-B14F-4D97-AF65-F5344CB8AC3E}">
        <p14:creationId xmlns:p14="http://schemas.microsoft.com/office/powerpoint/2010/main" val="3724842294"/>
      </p:ext>
    </p:extLst>
  </p:cSld>
  <p:clrMapOvr>
    <a:masterClrMapping/>
  </p:clrMapOvr>
  <mc:AlternateContent xmlns:mc="http://schemas.openxmlformats.org/markup-compatibility/2006" xmlns:p14="http://schemas.microsoft.com/office/powerpoint/2010/main">
    <mc:Choice Requires="p14">
      <p:transition spd="slow" p14:dur="2000" advTm="4562"/>
    </mc:Choice>
    <mc:Fallback xmlns="">
      <p:transition spd="slow" advTm="45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CC4559-B810-4FE5-B3C9-F50D8B1463BF}"/>
              </a:ext>
            </a:extLst>
          </p:cNvPr>
          <p:cNvSpPr>
            <a:spLocks noGrp="1"/>
          </p:cNvSpPr>
          <p:nvPr>
            <p:ph type="title"/>
          </p:nvPr>
        </p:nvSpPr>
        <p:spPr/>
        <p:txBody>
          <a:bodyPr>
            <a:normAutofit fontScale="90000"/>
          </a:bodyPr>
          <a:lstStyle/>
          <a:p>
            <a:r>
              <a:rPr lang="es-EC" b="1" i="0" dirty="0">
                <a:effectLst/>
                <a:latin typeface="Helvetica Neue"/>
              </a:rPr>
              <a:t>1FN – Primera Forma Normal</a:t>
            </a:r>
            <a:br>
              <a:rPr lang="es-EC" b="1" i="0" dirty="0">
                <a:solidFill>
                  <a:srgbClr val="000000"/>
                </a:solidFill>
                <a:effectLst/>
                <a:latin typeface="Helvetica Neue"/>
              </a:rPr>
            </a:br>
            <a:endParaRPr lang="es-EC" dirty="0"/>
          </a:p>
        </p:txBody>
      </p:sp>
      <p:sp>
        <p:nvSpPr>
          <p:cNvPr id="3" name="Marcador de contenido 2">
            <a:extLst>
              <a:ext uri="{FF2B5EF4-FFF2-40B4-BE49-F238E27FC236}">
                <a16:creationId xmlns:a16="http://schemas.microsoft.com/office/drawing/2014/main" id="{E229D59C-FF8A-4C1F-80E5-3E96F073E980}"/>
              </a:ext>
            </a:extLst>
          </p:cNvPr>
          <p:cNvSpPr>
            <a:spLocks noGrp="1"/>
          </p:cNvSpPr>
          <p:nvPr>
            <p:ph idx="1"/>
          </p:nvPr>
        </p:nvSpPr>
        <p:spPr/>
        <p:txBody>
          <a:bodyPr>
            <a:normAutofit/>
          </a:bodyPr>
          <a:lstStyle/>
          <a:p>
            <a:pPr fontAlgn="base"/>
            <a:r>
              <a:rPr lang="es-ES" i="0" dirty="0">
                <a:solidFill>
                  <a:schemeClr val="tx1"/>
                </a:solidFill>
                <a:effectLst/>
                <a:latin typeface="Helvetica Neue"/>
              </a:rPr>
              <a:t>Una tabla está en Primera Forma Normal si:</a:t>
            </a:r>
          </a:p>
          <a:p>
            <a:pPr fontAlgn="base"/>
            <a:r>
              <a:rPr lang="es-ES" i="0" dirty="0">
                <a:solidFill>
                  <a:schemeClr val="tx1"/>
                </a:solidFill>
                <a:effectLst/>
                <a:latin typeface="inherit"/>
              </a:rPr>
              <a:t>Todos los atributos son «atómicos». </a:t>
            </a:r>
          </a:p>
          <a:p>
            <a:pPr fontAlgn="base"/>
            <a:r>
              <a:rPr lang="es-ES" i="0" dirty="0">
                <a:solidFill>
                  <a:schemeClr val="tx1"/>
                </a:solidFill>
                <a:effectLst/>
                <a:latin typeface="inherit"/>
              </a:rPr>
              <a:t>La tabla contiene una clave primaria única. La clave primaria no contiene atributos nulos. No debe existir variación en el número de columnas. Los campos no clave deben identificarse por la clave. </a:t>
            </a:r>
          </a:p>
          <a:p>
            <a:pPr fontAlgn="base"/>
            <a:r>
              <a:rPr lang="es-ES" i="0" dirty="0">
                <a:solidFill>
                  <a:schemeClr val="tx1"/>
                </a:solidFill>
                <a:effectLst/>
                <a:latin typeface="inherit"/>
              </a:rPr>
              <a:t>Debe Existir una independencia del orden tanto de las filas como de las columnas</a:t>
            </a:r>
            <a:endParaRPr lang="es-EC" dirty="0"/>
          </a:p>
        </p:txBody>
      </p:sp>
    </p:spTree>
    <p:extLst>
      <p:ext uri="{BB962C8B-B14F-4D97-AF65-F5344CB8AC3E}">
        <p14:creationId xmlns:p14="http://schemas.microsoft.com/office/powerpoint/2010/main" val="2708042301"/>
      </p:ext>
    </p:extLst>
  </p:cSld>
  <p:clrMapOvr>
    <a:masterClrMapping/>
  </p:clrMapOvr>
  <mc:AlternateContent xmlns:mc="http://schemas.openxmlformats.org/markup-compatibility/2006" xmlns:p14="http://schemas.microsoft.com/office/powerpoint/2010/main">
    <mc:Choice Requires="p14">
      <p:transition spd="slow" p14:dur="2000" advTm="14236"/>
    </mc:Choice>
    <mc:Fallback xmlns="">
      <p:transition spd="slow" advTm="142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0D356-7091-4F73-A821-4064E6377E7B}"/>
              </a:ext>
            </a:extLst>
          </p:cNvPr>
          <p:cNvSpPr>
            <a:spLocks noGrp="1"/>
          </p:cNvSpPr>
          <p:nvPr>
            <p:ph type="title"/>
          </p:nvPr>
        </p:nvSpPr>
        <p:spPr/>
        <p:txBody>
          <a:bodyPr>
            <a:normAutofit/>
          </a:bodyPr>
          <a:lstStyle/>
          <a:p>
            <a:r>
              <a:rPr lang="es-EC" sz="3600" b="1" i="0" dirty="0">
                <a:effectLst/>
                <a:latin typeface="Helvetica Neue"/>
              </a:rPr>
              <a:t>2FN – Segunda Forma Normal</a:t>
            </a:r>
            <a:endParaRPr lang="es-EC" sz="3600" dirty="0"/>
          </a:p>
        </p:txBody>
      </p:sp>
      <p:sp>
        <p:nvSpPr>
          <p:cNvPr id="3" name="Marcador de contenido 2">
            <a:extLst>
              <a:ext uri="{FF2B5EF4-FFF2-40B4-BE49-F238E27FC236}">
                <a16:creationId xmlns:a16="http://schemas.microsoft.com/office/drawing/2014/main" id="{8927A4EA-8243-4E5D-A5FC-B16906A75663}"/>
              </a:ext>
            </a:extLst>
          </p:cNvPr>
          <p:cNvSpPr>
            <a:spLocks noGrp="1"/>
          </p:cNvSpPr>
          <p:nvPr>
            <p:ph idx="1"/>
          </p:nvPr>
        </p:nvSpPr>
        <p:spPr>
          <a:xfrm>
            <a:off x="366306" y="1509192"/>
            <a:ext cx="11090274" cy="1712180"/>
          </a:xfrm>
        </p:spPr>
        <p:txBody>
          <a:bodyPr/>
          <a:lstStyle/>
          <a:p>
            <a:pPr fontAlgn="base"/>
            <a:r>
              <a:rPr lang="es-ES" sz="1600" b="0" i="0" dirty="0">
                <a:effectLst/>
                <a:latin typeface="Helvetica Neue"/>
              </a:rPr>
              <a:t>Además de cumplir con las reglas del punto previo, la segunda forma normal añade la necesidad de </a:t>
            </a:r>
            <a:r>
              <a:rPr lang="es-ES" sz="1600" b="0" i="1" dirty="0">
                <a:effectLst/>
                <a:latin typeface="Helvetica Neue"/>
              </a:rPr>
              <a:t>que no existan dependencias funcionales parciales</a:t>
            </a:r>
            <a:r>
              <a:rPr lang="es-ES" sz="1600" b="0" i="0" dirty="0">
                <a:effectLst/>
                <a:latin typeface="Helvetica Neue"/>
              </a:rPr>
              <a:t>. Esto significa que todos los valores de las columnas de una fila deben depender de la clave primaria de dicha fila, entendiendo por clave primaria los valores de todas las columnas que la formen, en caso de ser más de una.</a:t>
            </a:r>
          </a:p>
          <a:p>
            <a:r>
              <a:rPr lang="es-ES" sz="1600" dirty="0">
                <a:latin typeface="Helvetica Neue"/>
              </a:rPr>
              <a:t>Una tabla está en 2FN si además de estar en 1FN cumple que </a:t>
            </a:r>
            <a:r>
              <a:rPr lang="es-ES" sz="1600" b="1" dirty="0">
                <a:latin typeface="inherit"/>
              </a:rPr>
              <a:t>los atributos no clave depende de TODA la clave principal</a:t>
            </a:r>
            <a:r>
              <a:rPr lang="es-ES" sz="1600" dirty="0">
                <a:latin typeface="Helvetica Neue"/>
              </a:rPr>
              <a:t>.</a:t>
            </a:r>
          </a:p>
          <a:p>
            <a:endParaRPr lang="es-EC" dirty="0"/>
          </a:p>
        </p:txBody>
      </p:sp>
      <p:sp>
        <p:nvSpPr>
          <p:cNvPr id="5" name="CuadroTexto 4">
            <a:extLst>
              <a:ext uri="{FF2B5EF4-FFF2-40B4-BE49-F238E27FC236}">
                <a16:creationId xmlns:a16="http://schemas.microsoft.com/office/drawing/2014/main" id="{702C20D2-4633-4E2B-ACF3-A90695BF40F3}"/>
              </a:ext>
            </a:extLst>
          </p:cNvPr>
          <p:cNvSpPr txBox="1"/>
          <p:nvPr/>
        </p:nvSpPr>
        <p:spPr>
          <a:xfrm>
            <a:off x="550862" y="3280895"/>
            <a:ext cx="8727362" cy="369332"/>
          </a:xfrm>
          <a:prstGeom prst="rect">
            <a:avLst/>
          </a:prstGeom>
          <a:noFill/>
        </p:spPr>
        <p:txBody>
          <a:bodyPr wrap="square">
            <a:spAutoFit/>
          </a:bodyPr>
          <a:lstStyle/>
          <a:p>
            <a:pPr marL="285750" indent="-285750">
              <a:buFont typeface="Arial" panose="020B0604020202020204" pitchFamily="34" charset="0"/>
              <a:buChar char="•"/>
            </a:pPr>
            <a:r>
              <a:rPr lang="es-ES" sz="1800" b="0" i="0" u="none" strike="noStrike" dirty="0">
                <a:effectLst/>
                <a:latin typeface="Calibri" panose="020F0502020204030204" pitchFamily="34" charset="0"/>
              </a:rPr>
              <a:t>De la tabla </a:t>
            </a:r>
            <a:r>
              <a:rPr lang="es-ES" sz="1800" b="0" i="0" u="none" strike="noStrike" dirty="0" err="1">
                <a:effectLst/>
                <a:latin typeface="Calibri" panose="020F0502020204030204" pitchFamily="34" charset="0"/>
              </a:rPr>
              <a:t>movie</a:t>
            </a:r>
            <a:r>
              <a:rPr lang="es-ES" sz="1800" b="0" i="0" u="none" strike="noStrike" dirty="0">
                <a:effectLst/>
                <a:latin typeface="Calibri" panose="020F0502020204030204" pitchFamily="34" charset="0"/>
              </a:rPr>
              <a:t> se encontraron las </a:t>
            </a:r>
            <a:r>
              <a:rPr lang="es-ES" sz="1800" b="0" i="0" u="none" strike="noStrike" dirty="0" err="1">
                <a:effectLst/>
                <a:latin typeface="Calibri" panose="020F0502020204030204" pitchFamily="34" charset="0"/>
              </a:rPr>
              <a:t>siguients</a:t>
            </a:r>
            <a:r>
              <a:rPr lang="es-ES" sz="1800" b="0" i="0" u="none" strike="noStrike" dirty="0">
                <a:effectLst/>
                <a:latin typeface="Calibri" panose="020F0502020204030204" pitchFamily="34" charset="0"/>
              </a:rPr>
              <a:t> dependencias parciales</a:t>
            </a:r>
            <a:r>
              <a:rPr lang="es-ES" dirty="0"/>
              <a:t> </a:t>
            </a:r>
            <a:endParaRPr lang="es-EC" dirty="0"/>
          </a:p>
        </p:txBody>
      </p:sp>
      <p:graphicFrame>
        <p:nvGraphicFramePr>
          <p:cNvPr id="6" name="Tabla 5">
            <a:extLst>
              <a:ext uri="{FF2B5EF4-FFF2-40B4-BE49-F238E27FC236}">
                <a16:creationId xmlns:a16="http://schemas.microsoft.com/office/drawing/2014/main" id="{335348D3-418D-4693-B57C-F316A19A9BEE}"/>
              </a:ext>
            </a:extLst>
          </p:cNvPr>
          <p:cNvGraphicFramePr>
            <a:graphicFrameLocks noGrp="1"/>
          </p:cNvGraphicFramePr>
          <p:nvPr>
            <p:extLst>
              <p:ext uri="{D42A27DB-BD31-4B8C-83A1-F6EECF244321}">
                <p14:modId xmlns:p14="http://schemas.microsoft.com/office/powerpoint/2010/main" val="2021652850"/>
              </p:ext>
            </p:extLst>
          </p:nvPr>
        </p:nvGraphicFramePr>
        <p:xfrm>
          <a:off x="4085431" y="5213869"/>
          <a:ext cx="2286000" cy="381000"/>
        </p:xfrm>
        <a:graphic>
          <a:graphicData uri="http://schemas.openxmlformats.org/drawingml/2006/table">
            <a:tbl>
              <a:tblPr>
                <a:tableStyleId>{16D9F66E-5EB9-4882-86FB-DCBF35E3C3E4}</a:tableStyleId>
              </a:tblPr>
              <a:tblGrid>
                <a:gridCol w="762000">
                  <a:extLst>
                    <a:ext uri="{9D8B030D-6E8A-4147-A177-3AD203B41FA5}">
                      <a16:colId xmlns:a16="http://schemas.microsoft.com/office/drawing/2014/main" val="2128321762"/>
                    </a:ext>
                  </a:extLst>
                </a:gridCol>
                <a:gridCol w="762000">
                  <a:extLst>
                    <a:ext uri="{9D8B030D-6E8A-4147-A177-3AD203B41FA5}">
                      <a16:colId xmlns:a16="http://schemas.microsoft.com/office/drawing/2014/main" val="2152313792"/>
                    </a:ext>
                  </a:extLst>
                </a:gridCol>
                <a:gridCol w="762000">
                  <a:extLst>
                    <a:ext uri="{9D8B030D-6E8A-4147-A177-3AD203B41FA5}">
                      <a16:colId xmlns:a16="http://schemas.microsoft.com/office/drawing/2014/main" val="2116901417"/>
                    </a:ext>
                  </a:extLst>
                </a:gridCol>
              </a:tblGrid>
              <a:tr h="190500">
                <a:tc gridSpan="3">
                  <a:txBody>
                    <a:bodyPr/>
                    <a:lstStyle/>
                    <a:p>
                      <a:pPr algn="ctr" fontAlgn="b"/>
                      <a:r>
                        <a:rPr lang="es-EC" sz="1100" u="none" strike="noStrike" dirty="0" err="1">
                          <a:effectLst/>
                        </a:rPr>
                        <a:t>movies_prodcution_companies</a:t>
                      </a:r>
                      <a:endParaRPr lang="es-EC"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s-EC"/>
                    </a:p>
                  </a:txBody>
                  <a:tcPr/>
                </a:tc>
                <a:tc hMerge="1">
                  <a:txBody>
                    <a:bodyPr/>
                    <a:lstStyle/>
                    <a:p>
                      <a:endParaRPr lang="es-EC"/>
                    </a:p>
                  </a:txBody>
                  <a:tcPr/>
                </a:tc>
                <a:extLst>
                  <a:ext uri="{0D108BD9-81ED-4DB2-BD59-A6C34878D82A}">
                    <a16:rowId xmlns:a16="http://schemas.microsoft.com/office/drawing/2014/main" val="377614207"/>
                  </a:ext>
                </a:extLst>
              </a:tr>
              <a:tr h="190500">
                <a:tc>
                  <a:txBody>
                    <a:bodyPr/>
                    <a:lstStyle/>
                    <a:p>
                      <a:pPr algn="l" fontAlgn="b"/>
                      <a:r>
                        <a:rPr lang="es-EC" sz="1100" u="none" strike="noStrike" dirty="0" err="1">
                          <a:effectLst/>
                        </a:rPr>
                        <a:t>id_movie</a:t>
                      </a:r>
                      <a:endParaRPr lang="es-EC"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EC" sz="1100" u="none" strike="noStrike">
                          <a:effectLst/>
                        </a:rPr>
                        <a:t>id</a:t>
                      </a:r>
                      <a:endParaRPr lang="es-EC"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s-EC" sz="1100" u="none" strike="noStrike" dirty="0" err="1">
                          <a:effectLst/>
                        </a:rPr>
                        <a:t>name</a:t>
                      </a:r>
                      <a:endParaRPr lang="es-EC"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5653354"/>
                  </a:ext>
                </a:extLst>
              </a:tr>
            </a:tbl>
          </a:graphicData>
        </a:graphic>
      </p:graphicFrame>
      <p:sp>
        <p:nvSpPr>
          <p:cNvPr id="8" name="CuadroTexto 7">
            <a:extLst>
              <a:ext uri="{FF2B5EF4-FFF2-40B4-BE49-F238E27FC236}">
                <a16:creationId xmlns:a16="http://schemas.microsoft.com/office/drawing/2014/main" id="{466839B4-883D-4137-AB24-5CA794D0C92D}"/>
              </a:ext>
            </a:extLst>
          </p:cNvPr>
          <p:cNvSpPr txBox="1"/>
          <p:nvPr/>
        </p:nvSpPr>
        <p:spPr>
          <a:xfrm>
            <a:off x="550862" y="4557481"/>
            <a:ext cx="10623274" cy="646331"/>
          </a:xfrm>
          <a:prstGeom prst="rect">
            <a:avLst/>
          </a:prstGeom>
          <a:noFill/>
        </p:spPr>
        <p:txBody>
          <a:bodyPr wrap="square">
            <a:spAutoFit/>
          </a:bodyPr>
          <a:lstStyle/>
          <a:p>
            <a:pPr marL="285750" indent="-285750">
              <a:buFont typeface="Arial" panose="020B0604020202020204" pitchFamily="34" charset="0"/>
              <a:buChar char="•"/>
            </a:pPr>
            <a:r>
              <a:rPr lang="es-ES" sz="1800" b="0" i="0" u="none" strike="noStrike" dirty="0">
                <a:effectLst/>
                <a:latin typeface="Calibri" panose="020F0502020204030204" pitchFamily="34" charset="0"/>
              </a:rPr>
              <a:t>De la tabla </a:t>
            </a:r>
            <a:r>
              <a:rPr lang="es-ES" sz="1800" b="0" i="0" u="none" strike="noStrike" dirty="0" err="1">
                <a:effectLst/>
                <a:latin typeface="Calibri" panose="020F0502020204030204" pitchFamily="34" charset="0"/>
              </a:rPr>
              <a:t>production_companies</a:t>
            </a:r>
            <a:r>
              <a:rPr lang="es-ES" sz="1800" b="0" i="0" u="none" strike="noStrike" dirty="0">
                <a:effectLst/>
                <a:latin typeface="Calibri" panose="020F0502020204030204" pitchFamily="34" charset="0"/>
              </a:rPr>
              <a:t> si se encuentra dependencias parciales, ya que </a:t>
            </a:r>
            <a:r>
              <a:rPr lang="es-ES" sz="1800" b="0" i="0" u="none" strike="noStrike" dirty="0" err="1">
                <a:effectLst/>
                <a:latin typeface="Calibri" panose="020F0502020204030204" pitchFamily="34" charset="0"/>
              </a:rPr>
              <a:t>name</a:t>
            </a:r>
            <a:r>
              <a:rPr lang="es-ES" sz="1800" b="0" i="0" u="none" strike="noStrike" dirty="0">
                <a:effectLst/>
                <a:latin typeface="Calibri" panose="020F0502020204030204" pitchFamily="34" charset="0"/>
              </a:rPr>
              <a:t> depende </a:t>
            </a:r>
            <a:r>
              <a:rPr lang="es-ES" sz="1800" b="0" i="0" u="none" strike="noStrike" dirty="0" err="1">
                <a:effectLst/>
                <a:latin typeface="Calibri" panose="020F0502020204030204" pitchFamily="34" charset="0"/>
              </a:rPr>
              <a:t>parcialmene</a:t>
            </a:r>
            <a:r>
              <a:rPr lang="es-ES" sz="1800" b="0" i="0" u="none" strike="noStrike" dirty="0">
                <a:effectLst/>
                <a:latin typeface="Calibri" panose="020F0502020204030204" pitchFamily="34" charset="0"/>
              </a:rPr>
              <a:t> del id</a:t>
            </a:r>
            <a:r>
              <a:rPr lang="es-ES" dirty="0"/>
              <a:t> </a:t>
            </a:r>
            <a:endParaRPr lang="es-EC" dirty="0"/>
          </a:p>
        </p:txBody>
      </p:sp>
      <p:pic>
        <p:nvPicPr>
          <p:cNvPr id="9" name="Imagen 8">
            <a:extLst>
              <a:ext uri="{FF2B5EF4-FFF2-40B4-BE49-F238E27FC236}">
                <a16:creationId xmlns:a16="http://schemas.microsoft.com/office/drawing/2014/main" id="{6FC38977-4F58-44C2-ABFA-882196C0A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730" y="3893847"/>
            <a:ext cx="8353425" cy="314325"/>
          </a:xfrm>
          <a:prstGeom prst="rect">
            <a:avLst/>
          </a:prstGeom>
        </p:spPr>
      </p:pic>
    </p:spTree>
    <p:extLst>
      <p:ext uri="{BB962C8B-B14F-4D97-AF65-F5344CB8AC3E}">
        <p14:creationId xmlns:p14="http://schemas.microsoft.com/office/powerpoint/2010/main" val="2788077355"/>
      </p:ext>
    </p:extLst>
  </p:cSld>
  <p:clrMapOvr>
    <a:masterClrMapping/>
  </p:clrMapOvr>
  <mc:AlternateContent xmlns:mc="http://schemas.openxmlformats.org/markup-compatibility/2006" xmlns:p14="http://schemas.microsoft.com/office/powerpoint/2010/main">
    <mc:Choice Requires="p14">
      <p:transition spd="slow" p14:dur="2000" advTm="10784"/>
    </mc:Choice>
    <mc:Fallback xmlns="">
      <p:transition spd="slow" advTm="1078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9C9B3-DE2D-4CAB-9865-964AB86A1509}"/>
              </a:ext>
            </a:extLst>
          </p:cNvPr>
          <p:cNvSpPr>
            <a:spLocks noGrp="1"/>
          </p:cNvSpPr>
          <p:nvPr>
            <p:ph type="title"/>
          </p:nvPr>
        </p:nvSpPr>
        <p:spPr/>
        <p:txBody>
          <a:bodyPr/>
          <a:lstStyle/>
          <a:p>
            <a:r>
              <a:rPr lang="es-EC" sz="4800" b="1" i="0" dirty="0">
                <a:effectLst/>
                <a:latin typeface="Helvetica Neue"/>
              </a:rPr>
              <a:t>3FN – Tercera Forma Normal</a:t>
            </a:r>
            <a:endParaRPr lang="es-EC" dirty="0"/>
          </a:p>
        </p:txBody>
      </p:sp>
      <p:sp>
        <p:nvSpPr>
          <p:cNvPr id="3" name="Marcador de contenido 2">
            <a:extLst>
              <a:ext uri="{FF2B5EF4-FFF2-40B4-BE49-F238E27FC236}">
                <a16:creationId xmlns:a16="http://schemas.microsoft.com/office/drawing/2014/main" id="{E333C0F8-36C4-405A-A98D-0EEB23E5251B}"/>
              </a:ext>
            </a:extLst>
          </p:cNvPr>
          <p:cNvSpPr>
            <a:spLocks noGrp="1"/>
          </p:cNvSpPr>
          <p:nvPr>
            <p:ph idx="1"/>
          </p:nvPr>
        </p:nvSpPr>
        <p:spPr/>
        <p:txBody>
          <a:bodyPr/>
          <a:lstStyle/>
          <a:p>
            <a:r>
              <a:rPr lang="es-ES" b="0" i="0" dirty="0">
                <a:effectLst/>
                <a:latin typeface="Helvetica Neue"/>
              </a:rPr>
              <a:t>Una tabla está en 3FN si además de estar en 2FN </a:t>
            </a:r>
            <a:r>
              <a:rPr lang="es-ES" b="1" i="0" dirty="0">
                <a:effectLst/>
                <a:latin typeface="inherit"/>
              </a:rPr>
              <a:t>no existe ninguna dependencia transitiva entre los atributos que no son clave</a:t>
            </a:r>
            <a:r>
              <a:rPr lang="es-ES" b="0" i="0" dirty="0">
                <a:effectLst/>
                <a:latin typeface="Helvetica Neue"/>
              </a:rPr>
              <a:t>.</a:t>
            </a:r>
          </a:p>
          <a:p>
            <a:r>
              <a:rPr lang="es-ES" dirty="0">
                <a:latin typeface="Helvetica Neue"/>
              </a:rPr>
              <a:t>Cabe resaltar que en mi proyecto realizado no se pudo desarrollar la Tercera Forma Normal-3FN, dado que no se encontró dependencias transitivas.</a:t>
            </a:r>
            <a:endParaRPr lang="es-ES" b="0" i="0" dirty="0">
              <a:effectLst/>
              <a:latin typeface="Helvetica Neue"/>
            </a:endParaRPr>
          </a:p>
          <a:p>
            <a:endParaRPr lang="es-EC" dirty="0"/>
          </a:p>
        </p:txBody>
      </p:sp>
    </p:spTree>
    <p:extLst>
      <p:ext uri="{BB962C8B-B14F-4D97-AF65-F5344CB8AC3E}">
        <p14:creationId xmlns:p14="http://schemas.microsoft.com/office/powerpoint/2010/main" val="3669170641"/>
      </p:ext>
    </p:extLst>
  </p:cSld>
  <p:clrMapOvr>
    <a:masterClrMapping/>
  </p:clrMapOvr>
  <mc:AlternateContent xmlns:mc="http://schemas.openxmlformats.org/markup-compatibility/2006" xmlns:p14="http://schemas.microsoft.com/office/powerpoint/2010/main">
    <mc:Choice Requires="p14">
      <p:transition spd="slow" p14:dur="2000" advTm="7277"/>
    </mc:Choice>
    <mc:Fallback xmlns="">
      <p:transition spd="slow" advTm="72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Diagrama&#10;&#10;Descripción generada automáticamente">
            <a:extLst>
              <a:ext uri="{FF2B5EF4-FFF2-40B4-BE49-F238E27FC236}">
                <a16:creationId xmlns:a16="http://schemas.microsoft.com/office/drawing/2014/main" id="{174190B3-90D7-4429-BDE3-1CCC694082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
        <p:nvSpPr>
          <p:cNvPr id="2" name="CuadroTexto 1">
            <a:extLst>
              <a:ext uri="{FF2B5EF4-FFF2-40B4-BE49-F238E27FC236}">
                <a16:creationId xmlns:a16="http://schemas.microsoft.com/office/drawing/2014/main" id="{B5BE0BC5-DE1E-43FB-A064-85EE1CD12917}"/>
              </a:ext>
            </a:extLst>
          </p:cNvPr>
          <p:cNvSpPr txBox="1"/>
          <p:nvPr/>
        </p:nvSpPr>
        <p:spPr>
          <a:xfrm>
            <a:off x="8355434" y="4798503"/>
            <a:ext cx="3145871"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Diagrama Relacional</a:t>
            </a:r>
            <a:endParaRPr lang="es-EC"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53212858"/>
      </p:ext>
    </p:extLst>
  </p:cSld>
  <p:clrMapOvr>
    <a:masterClrMapping/>
  </p:clrMapOvr>
  <mc:AlternateContent xmlns:mc="http://schemas.openxmlformats.org/markup-compatibility/2006" xmlns:p14="http://schemas.microsoft.com/office/powerpoint/2010/main">
    <mc:Choice Requires="p14">
      <p:transition spd="slow" p14:dur="2000" advTm="10065"/>
    </mc:Choice>
    <mc:Fallback xmlns="">
      <p:transition spd="slow" advTm="1006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6A48110-AEF3-4629-927F-BCFD06F63141}"/>
              </a:ext>
            </a:extLst>
          </p:cNvPr>
          <p:cNvPicPr>
            <a:picLocks noGrp="1" noChangeAspect="1"/>
          </p:cNvPicPr>
          <p:nvPr>
            <p:ph idx="1"/>
          </p:nvPr>
        </p:nvPicPr>
        <p:blipFill rotWithShape="1">
          <a:blip r:embed="rId2"/>
          <a:srcRect t="5574" r="18528" b="28329"/>
          <a:stretch/>
        </p:blipFill>
        <p:spPr>
          <a:xfrm>
            <a:off x="0" y="0"/>
            <a:ext cx="12192000" cy="6858000"/>
          </a:xfrm>
        </p:spPr>
      </p:pic>
    </p:spTree>
    <p:extLst>
      <p:ext uri="{BB962C8B-B14F-4D97-AF65-F5344CB8AC3E}">
        <p14:creationId xmlns:p14="http://schemas.microsoft.com/office/powerpoint/2010/main" val="2205990688"/>
      </p:ext>
    </p:extLst>
  </p:cSld>
  <p:clrMapOvr>
    <a:masterClrMapping/>
  </p:clrMapOvr>
  <mc:AlternateContent xmlns:mc="http://schemas.openxmlformats.org/markup-compatibility/2006" xmlns:p14="http://schemas.microsoft.com/office/powerpoint/2010/main">
    <mc:Choice Requires="p14">
      <p:transition spd="slow" p14:dur="2000" advTm="8020"/>
    </mc:Choice>
    <mc:Fallback xmlns="">
      <p:transition spd="slow" advTm="8020"/>
    </mc:Fallback>
  </mc:AlternateContent>
</p:sld>
</file>

<file path=ppt/theme/theme1.xml><?xml version="1.0" encoding="utf-8"?>
<a:theme xmlns:a="http://schemas.openxmlformats.org/drawingml/2006/main" name="ExploreVTI">
  <a:themeElements>
    <a:clrScheme name="AnalogousFromRegularSeed_2SEEDS">
      <a:dk1>
        <a:srgbClr val="000000"/>
      </a:dk1>
      <a:lt1>
        <a:srgbClr val="FFFFFF"/>
      </a:lt1>
      <a:dk2>
        <a:srgbClr val="1C2F31"/>
      </a:dk2>
      <a:lt2>
        <a:srgbClr val="F0F1F3"/>
      </a:lt2>
      <a:accent1>
        <a:srgbClr val="B1833B"/>
      </a:accent1>
      <a:accent2>
        <a:srgbClr val="C3644D"/>
      </a:accent2>
      <a:accent3>
        <a:srgbClr val="A3A541"/>
      </a:accent3>
      <a:accent4>
        <a:srgbClr val="3BB1AB"/>
      </a:accent4>
      <a:accent5>
        <a:srgbClr val="4D98C3"/>
      </a:accent5>
      <a:accent6>
        <a:srgbClr val="3B55B1"/>
      </a:accent6>
      <a:hlink>
        <a:srgbClr val="4475C0"/>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630</Words>
  <Application>Microsoft Office PowerPoint</Application>
  <PresentationFormat>Panorámica</PresentationFormat>
  <Paragraphs>61</Paragraphs>
  <Slides>25</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25</vt:i4>
      </vt:variant>
    </vt:vector>
  </HeadingPairs>
  <TitlesOfParts>
    <vt:vector size="35" baseType="lpstr">
      <vt:lpstr>Arial</vt:lpstr>
      <vt:lpstr>Avenir Next LT Pro</vt:lpstr>
      <vt:lpstr>AvenirNext LT Pro Medium</vt:lpstr>
      <vt:lpstr>Calibri</vt:lpstr>
      <vt:lpstr>Helvetica Neue</vt:lpstr>
      <vt:lpstr>inherit</vt:lpstr>
      <vt:lpstr>JetBrains Mono</vt:lpstr>
      <vt:lpstr>Posterama</vt:lpstr>
      <vt:lpstr>Times New Roman</vt:lpstr>
      <vt:lpstr>ExploreVTI</vt:lpstr>
      <vt:lpstr>Proyecto Final Base De Datos: Generación y Población de base de datos.</vt:lpstr>
      <vt:lpstr>Presentación de PowerPoint</vt:lpstr>
      <vt:lpstr>Presentación de PowerPoint</vt:lpstr>
      <vt:lpstr>Diversas entidades encontradas partir de nuestro CSV:</vt:lpstr>
      <vt:lpstr>1FN – Primera Forma Normal </vt:lpstr>
      <vt:lpstr>2FN – Segunda Forma Normal</vt:lpstr>
      <vt:lpstr>3FN – Tercera Forma Normal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Consulta1:</vt:lpstr>
      <vt:lpstr>Consulta2:</vt:lpstr>
      <vt:lpstr>Consulta3:</vt:lpstr>
      <vt:lpstr>Consulta4::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Base De Datos: Generación y Población de base de datos.</dc:title>
  <dc:creator>JHORDAN KRISS BUSTAMANTE SOLANO</dc:creator>
  <cp:lastModifiedBy>JHORDAN KRISS BUSTAMANTE SOLANO</cp:lastModifiedBy>
  <cp:revision>1</cp:revision>
  <dcterms:created xsi:type="dcterms:W3CDTF">2022-02-11T04:58:39Z</dcterms:created>
  <dcterms:modified xsi:type="dcterms:W3CDTF">2022-02-11T04:59:22Z</dcterms:modified>
</cp:coreProperties>
</file>